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3"/>
  </p:notesMasterIdLst>
  <p:sldIdLst>
    <p:sldId id="371" r:id="rId2"/>
    <p:sldId id="299" r:id="rId3"/>
    <p:sldId id="300" r:id="rId4"/>
    <p:sldId id="396" r:id="rId5"/>
    <p:sldId id="436" r:id="rId6"/>
    <p:sldId id="437" r:id="rId7"/>
    <p:sldId id="438" r:id="rId8"/>
    <p:sldId id="439" r:id="rId9"/>
    <p:sldId id="394" r:id="rId10"/>
    <p:sldId id="389" r:id="rId11"/>
    <p:sldId id="390" r:id="rId12"/>
    <p:sldId id="387" r:id="rId13"/>
    <p:sldId id="398" r:id="rId14"/>
    <p:sldId id="399" r:id="rId15"/>
    <p:sldId id="406" r:id="rId16"/>
    <p:sldId id="393" r:id="rId17"/>
    <p:sldId id="440" r:id="rId18"/>
    <p:sldId id="395" r:id="rId19"/>
    <p:sldId id="388" r:id="rId20"/>
    <p:sldId id="391" r:id="rId21"/>
    <p:sldId id="392" r:id="rId22"/>
    <p:sldId id="397" r:id="rId23"/>
    <p:sldId id="401" r:id="rId24"/>
    <p:sldId id="402" r:id="rId25"/>
    <p:sldId id="403" r:id="rId26"/>
    <p:sldId id="404" r:id="rId27"/>
    <p:sldId id="405" r:id="rId28"/>
    <p:sldId id="372" r:id="rId29"/>
    <p:sldId id="411" r:id="rId30"/>
    <p:sldId id="422" r:id="rId31"/>
    <p:sldId id="423" r:id="rId32"/>
    <p:sldId id="424" r:id="rId33"/>
    <p:sldId id="425" r:id="rId34"/>
    <p:sldId id="426" r:id="rId35"/>
    <p:sldId id="427" r:id="rId36"/>
    <p:sldId id="428" r:id="rId37"/>
    <p:sldId id="429" r:id="rId38"/>
    <p:sldId id="430" r:id="rId39"/>
    <p:sldId id="431" r:id="rId40"/>
    <p:sldId id="433" r:id="rId41"/>
    <p:sldId id="382" r:id="rId42"/>
    <p:sldId id="381" r:id="rId43"/>
    <p:sldId id="380" r:id="rId44"/>
    <p:sldId id="379" r:id="rId45"/>
    <p:sldId id="378" r:id="rId46"/>
    <p:sldId id="435" r:id="rId47"/>
    <p:sldId id="434" r:id="rId48"/>
    <p:sldId id="421" r:id="rId49"/>
    <p:sldId id="274" r:id="rId50"/>
    <p:sldId id="298" r:id="rId51"/>
    <p:sldId id="400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microsoft.com/office/2016/11/relationships/changesInfo" Target="changesInfos/changesInfo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F7309EE4-463B-414C-8382-7A4A55C08265}"/>
    <pc:docChg chg="addSld modSld">
      <pc:chgData name="Wittman, Barry" userId="bff186cd-6ce8-41ba-8e8c-e85cdef216de" providerId="ADAL" clId="{F7309EE4-463B-414C-8382-7A4A55C08265}" dt="2024-09-30T14:14:46.262" v="7" actId="20577"/>
      <pc:docMkLst>
        <pc:docMk/>
      </pc:docMkLst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71092899" sldId="387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3574919378" sldId="388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2596297682" sldId="389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1646755757" sldId="390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710966410" sldId="391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40083678" sldId="392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325157159" sldId="393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3437440885" sldId="394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2702237927" sldId="395"/>
        </pc:sldMkLst>
      </pc:sldChg>
      <pc:sldChg chg="modSp">
        <pc:chgData name="Wittman, Barry" userId="bff186cd-6ce8-41ba-8e8c-e85cdef216de" providerId="ADAL" clId="{F7309EE4-463B-414C-8382-7A4A55C08265}" dt="2024-09-30T14:14:46.262" v="7" actId="20577"/>
        <pc:sldMkLst>
          <pc:docMk/>
          <pc:sldMk cId="3419472469" sldId="397"/>
        </pc:sldMkLst>
        <pc:spChg chg="mod">
          <ac:chgData name="Wittman, Barry" userId="bff186cd-6ce8-41ba-8e8c-e85cdef216de" providerId="ADAL" clId="{F7309EE4-463B-414C-8382-7A4A55C08265}" dt="2024-09-30T14:14:46.262" v="7" actId="20577"/>
          <ac:spMkLst>
            <pc:docMk/>
            <pc:sldMk cId="3419472469" sldId="397"/>
            <ac:spMk id="4" creationId="{00000000-0000-0000-0000-000000000000}"/>
          </ac:spMkLst>
        </pc:spChg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4157515078" sldId="398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868380745" sldId="399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2718303737" sldId="406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853887739" sldId="436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2625456124" sldId="437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2962534987" sldId="438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477961287" sldId="439"/>
        </pc:sldMkLst>
      </pc:sldChg>
      <pc:sldChg chg="add">
        <pc:chgData name="Wittman, Barry" userId="bff186cd-6ce8-41ba-8e8c-e85cdef216de" providerId="ADAL" clId="{F7309EE4-463B-414C-8382-7A4A55C08265}" dt="2024-09-30T14:13:23.250" v="0"/>
        <pc:sldMkLst>
          <pc:docMk/>
          <pc:sldMk cId="16559856" sldId="44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ptal.com/designers/colorfilte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lor Wheel Main Group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222624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4328"/>
            <a:ext cx="10972800" cy="1252728"/>
          </a:xfrm>
        </p:spPr>
        <p:txBody>
          <a:bodyPr/>
          <a:lstStyle/>
          <a:p>
            <a:r>
              <a:rPr lang="en-US" dirty="0"/>
              <a:t>Color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037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Artists divide colors into</a:t>
            </a:r>
          </a:p>
          <a:p>
            <a:pPr lvl="1"/>
            <a:r>
              <a:rPr lang="en-US" b="1" dirty="0"/>
              <a:t>Primary</a:t>
            </a:r>
            <a:r>
              <a:rPr lang="en-US" dirty="0"/>
              <a:t>: </a:t>
            </a:r>
            <a:r>
              <a:rPr lang="en-US" b="1" dirty="0">
                <a:solidFill>
                  <a:srgbClr val="FF0000"/>
                </a:solidFill>
              </a:rPr>
              <a:t>red</a:t>
            </a:r>
            <a:r>
              <a:rPr lang="en-US" dirty="0"/>
              <a:t>, </a:t>
            </a:r>
            <a:r>
              <a:rPr lang="en-US" b="1" dirty="0">
                <a:solidFill>
                  <a:srgbClr val="0070C0"/>
                </a:solidFill>
              </a:rPr>
              <a:t>blue</a:t>
            </a:r>
            <a:r>
              <a:rPr lang="en-US" dirty="0"/>
              <a:t>,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yellow</a:t>
            </a:r>
          </a:p>
          <a:p>
            <a:pPr lvl="1"/>
            <a:r>
              <a:rPr lang="en-US" b="1" dirty="0"/>
              <a:t>Secondary:</a:t>
            </a:r>
            <a:r>
              <a:rPr lang="en-US" dirty="0"/>
              <a:t> mixes of primaries, </a:t>
            </a:r>
            <a:r>
              <a:rPr lang="en-US" b="1" dirty="0">
                <a:solidFill>
                  <a:srgbClr val="FFC000"/>
                </a:solidFill>
              </a:rPr>
              <a:t>orange</a:t>
            </a:r>
            <a:r>
              <a:rPr lang="en-US" dirty="0"/>
              <a:t>, </a:t>
            </a:r>
            <a:r>
              <a:rPr lang="en-US" b="1" dirty="0">
                <a:solidFill>
                  <a:srgbClr val="00B050"/>
                </a:solidFill>
              </a:rPr>
              <a:t>green</a:t>
            </a:r>
            <a:r>
              <a:rPr lang="en-US" dirty="0"/>
              <a:t>, and </a:t>
            </a:r>
            <a:r>
              <a:rPr lang="en-US" b="1" dirty="0">
                <a:solidFill>
                  <a:srgbClr val="7030A0"/>
                </a:solidFill>
              </a:rPr>
              <a:t>purple</a:t>
            </a:r>
          </a:p>
          <a:p>
            <a:pPr lvl="1"/>
            <a:r>
              <a:rPr lang="en-US" b="1" dirty="0"/>
              <a:t>Tertiary</a:t>
            </a:r>
            <a:r>
              <a:rPr lang="en-US" dirty="0"/>
              <a:t>: combinations of primaries and </a:t>
            </a:r>
            <a:r>
              <a:rPr lang="en-US" dirty="0" err="1"/>
              <a:t>secondaries</a:t>
            </a:r>
            <a:endParaRPr lang="en-US" dirty="0"/>
          </a:p>
          <a:p>
            <a:r>
              <a:rPr lang="en-US" b="1" dirty="0"/>
              <a:t>Complementary colors</a:t>
            </a:r>
            <a:r>
              <a:rPr lang="en-US" dirty="0"/>
              <a:t> are across from each other on the color wheel, with strong contrast</a:t>
            </a:r>
          </a:p>
          <a:p>
            <a:r>
              <a:rPr lang="en-US" b="1" dirty="0"/>
              <a:t>Analogous colors</a:t>
            </a:r>
            <a:r>
              <a:rPr lang="en-US" dirty="0"/>
              <a:t> are next to each other on the color wheel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9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Colors and psychological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Warm colors</a:t>
            </a:r>
            <a:r>
              <a:rPr lang="en-US" dirty="0"/>
              <a:t> like red, yellow, and orange are on one side of the fence</a:t>
            </a:r>
          </a:p>
          <a:p>
            <a:pPr lvl="1"/>
            <a:r>
              <a:rPr lang="en-US" dirty="0"/>
              <a:t>Red has associations with strong archetypes, like hatred, passion, and fire</a:t>
            </a:r>
          </a:p>
          <a:p>
            <a:pPr lvl="1"/>
            <a:r>
              <a:rPr lang="en-US" dirty="0"/>
              <a:t>Yellow is tied to happiness and sunshine</a:t>
            </a:r>
          </a:p>
          <a:p>
            <a:r>
              <a:rPr lang="en-US" b="1" dirty="0"/>
              <a:t>Cool colors</a:t>
            </a:r>
            <a:r>
              <a:rPr lang="en-US" dirty="0"/>
              <a:t> like green, blue, and purple are on the other</a:t>
            </a:r>
          </a:p>
          <a:p>
            <a:pPr lvl="1"/>
            <a:r>
              <a:rPr lang="en-US" dirty="0"/>
              <a:t>Blue is cold and serene and trustworthy</a:t>
            </a:r>
          </a:p>
          <a:p>
            <a:pPr lvl="1"/>
            <a:r>
              <a:rPr lang="en-US" dirty="0"/>
              <a:t>Green is associated with nature, the environment, healing, and money</a:t>
            </a:r>
          </a:p>
          <a:p>
            <a:pPr lvl="1"/>
            <a:r>
              <a:rPr lang="en-US" dirty="0"/>
              <a:t>Purple is connected to royalty and femininity</a:t>
            </a:r>
          </a:p>
          <a:p>
            <a:r>
              <a:rPr lang="en-US" b="1" dirty="0"/>
              <a:t>Neutral colors</a:t>
            </a:r>
            <a:r>
              <a:rPr lang="en-US" dirty="0"/>
              <a:t> like gray and brown do not evoke much emotion</a:t>
            </a:r>
          </a:p>
          <a:p>
            <a:pPr lvl="1"/>
            <a:r>
              <a:rPr lang="en-US" dirty="0"/>
              <a:t>Black can run the range from authority to death to mystery to elegance</a:t>
            </a:r>
          </a:p>
          <a:p>
            <a:pPr lvl="1"/>
            <a:r>
              <a:rPr lang="en-US" dirty="0"/>
              <a:t>White can show purity, innocence, cleanliness, winter</a:t>
            </a:r>
          </a:p>
          <a:p>
            <a:r>
              <a:rPr lang="en-US" dirty="0"/>
              <a:t>Colors evoke feelings in people, but there is so much variation</a:t>
            </a:r>
          </a:p>
        </p:txBody>
      </p:sp>
    </p:spTree>
    <p:extLst>
      <p:ext uri="{BB962C8B-B14F-4D97-AF65-F5344CB8AC3E}">
        <p14:creationId xmlns:p14="http://schemas.microsoft.com/office/powerpoint/2010/main" val="164675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525000" cy="4625609"/>
          </a:xfrm>
        </p:spPr>
        <p:txBody>
          <a:bodyPr/>
          <a:lstStyle/>
          <a:p>
            <a:r>
              <a:rPr lang="en-US" dirty="0"/>
              <a:t>A white background is the standard for readability</a:t>
            </a:r>
          </a:p>
          <a:p>
            <a:r>
              <a:rPr lang="en-US" dirty="0"/>
              <a:t>Black backgrounds are often used to give a more exciting, youth-oriented, or "cool" feel</a:t>
            </a:r>
          </a:p>
          <a:p>
            <a:r>
              <a:rPr lang="en-US" dirty="0"/>
              <a:t>Background colors are important since a single color can look different on different backgrounds</a:t>
            </a:r>
          </a:p>
        </p:txBody>
      </p:sp>
      <p:pic>
        <p:nvPicPr>
          <p:cNvPr id="1026" name="Picture 2" descr="http://www.colormatters.com/images/images1/ct-3-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751695" y="2505075"/>
            <a:ext cx="24003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9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Corporate branding is heavily tied to recognizable colors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T-Mobile has even sued other companies for using magenta (unsuccessfully, it seems)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352800" y="2514600"/>
            <a:ext cx="5334000" cy="2571751"/>
            <a:chOff x="1828800" y="2762249"/>
            <a:chExt cx="5334000" cy="2571751"/>
          </a:xfrm>
        </p:grpSpPr>
        <p:pic>
          <p:nvPicPr>
            <p:cNvPr id="2050" name="Picture 2" descr="Separating colors from their brands is close to impossible.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0" y="2762249"/>
              <a:ext cx="5238750" cy="2571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4419600" y="2762249"/>
              <a:ext cx="228600" cy="25717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124200" y="2762249"/>
              <a:ext cx="228600" cy="25717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762249"/>
              <a:ext cx="228600" cy="25717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38800" y="2762249"/>
              <a:ext cx="228600" cy="25717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34200" y="2762249"/>
              <a:ext cx="228600" cy="25717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751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arm1.staticflickr.com/29/56867986_29aa1a3973_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62201" y="1"/>
            <a:ext cx="7620000" cy="677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0" y="5638800"/>
            <a:ext cx="2667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124200"/>
            <a:ext cx="1600200" cy="274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rot="-2700000">
            <a:off x="1872643" y="2204057"/>
            <a:ext cx="1066800" cy="533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486902" y="5554318"/>
            <a:ext cx="2667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Graphic from Wired magazine 2003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5BBDF6-3245-400E-B006-690287CCF216}"/>
              </a:ext>
            </a:extLst>
          </p:cNvPr>
          <p:cNvSpPr/>
          <p:nvPr/>
        </p:nvSpPr>
        <p:spPr>
          <a:xfrm>
            <a:off x="7736840" y="0"/>
            <a:ext cx="2092959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80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 tools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1049000" cy="5082809"/>
          </a:xfrm>
        </p:spPr>
        <p:txBody>
          <a:bodyPr>
            <a:normAutofit/>
          </a:bodyPr>
          <a:lstStyle/>
          <a:p>
            <a:r>
              <a:rPr lang="en-US" dirty="0"/>
              <a:t>Google Lighthouse can check a website for contrast and other issues</a:t>
            </a:r>
          </a:p>
          <a:p>
            <a:pPr lvl="1"/>
            <a:r>
              <a:rPr lang="en-US" dirty="0"/>
              <a:t>It's a tool built into Chrome</a:t>
            </a:r>
          </a:p>
          <a:p>
            <a:r>
              <a:rPr lang="en-US" dirty="0" err="1"/>
              <a:t>Toptal</a:t>
            </a:r>
            <a:r>
              <a:rPr lang="en-US" dirty="0"/>
              <a:t> is a website that lets you see what webpages look like for people with certain kinds of color blindness</a:t>
            </a:r>
          </a:p>
          <a:p>
            <a:pPr lvl="1"/>
            <a:r>
              <a:rPr lang="en-US" dirty="0">
                <a:hlinkClick r:id="rId2"/>
              </a:rPr>
              <a:t>https://www.toptal.com/designers/colorfilter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30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Typefaces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5584-5120-4709-8625-ADDAD5160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major classes of fonts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70CA1-5160-4D11-82DD-F1D90700C8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Serif</a:t>
            </a:r>
            <a:r>
              <a:rPr lang="en-US" dirty="0"/>
              <a:t> fonts have little pointy bits</a:t>
            </a:r>
          </a:p>
          <a:p>
            <a:endParaRPr lang="en-US" dirty="0"/>
          </a:p>
          <a:p>
            <a:endParaRPr lang="en-US" dirty="0"/>
          </a:p>
          <a:p>
            <a:pPr marL="118872" indent="0" algn="ctr">
              <a:buNone/>
            </a:pPr>
            <a:r>
              <a:rPr lang="en-US" sz="1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60F12-9E42-4A4D-8B96-D1D4CE7FFE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Sans serif </a:t>
            </a:r>
            <a:r>
              <a:rPr lang="en-US" dirty="0"/>
              <a:t>fonts do not</a:t>
            </a:r>
          </a:p>
          <a:p>
            <a:endParaRPr lang="en-US" dirty="0"/>
          </a:p>
          <a:p>
            <a:endParaRPr lang="en-US" dirty="0"/>
          </a:p>
          <a:p>
            <a:pPr marL="118872" indent="0" algn="ctr">
              <a:buNone/>
            </a:pPr>
            <a:r>
              <a:rPr lang="en-US" sz="16600" b="1" dirty="0"/>
              <a:t>F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559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a font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sure it is readable wherever it will display (books might be different from on screen)</a:t>
            </a:r>
          </a:p>
          <a:p>
            <a:r>
              <a:rPr lang="en-US" dirty="0"/>
              <a:t>Read your content out loud in the font you pick to test readability</a:t>
            </a:r>
          </a:p>
          <a:p>
            <a:r>
              <a:rPr lang="en-US" dirty="0"/>
              <a:t>Consider what audience you're trying to appeal to</a:t>
            </a:r>
          </a:p>
          <a:p>
            <a:r>
              <a:rPr lang="en-US" dirty="0"/>
              <a:t>What is the setting where your text will appear?</a:t>
            </a:r>
          </a:p>
          <a:p>
            <a:r>
              <a:rPr lang="en-US" dirty="0"/>
              <a:t>The process </a:t>
            </a:r>
            <a:r>
              <a:rPr lang="en-US"/>
              <a:t>is subjective; </a:t>
            </a:r>
            <a:r>
              <a:rPr lang="en-US" dirty="0"/>
              <a:t>there may not be a solution that pleases everyone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3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Typography for readability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Sans serif is usually considered more readable on screens</a:t>
            </a:r>
          </a:p>
          <a:p>
            <a:r>
              <a:rPr lang="en-US" dirty="0"/>
              <a:t>Avoid ALL CAPS</a:t>
            </a:r>
          </a:p>
          <a:p>
            <a:r>
              <a:rPr lang="en-US" dirty="0"/>
              <a:t>For headings, </a:t>
            </a:r>
            <a:r>
              <a:rPr lang="en-US" b="1" dirty="0"/>
              <a:t>down style</a:t>
            </a:r>
            <a:r>
              <a:rPr lang="en-US" dirty="0"/>
              <a:t> (capitalizing only the first word and proper nouns) is more readable than </a:t>
            </a:r>
            <a:r>
              <a:rPr lang="en-US" b="1" dirty="0"/>
              <a:t>up style</a:t>
            </a:r>
            <a:r>
              <a:rPr lang="en-US" dirty="0"/>
              <a:t> (capitalizing every major word)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1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User interaction design</a:t>
            </a:r>
          </a:p>
          <a:p>
            <a:r>
              <a:rPr lang="en-US" dirty="0"/>
              <a:t>Swing</a:t>
            </a:r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Pairing fonts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Using lots of fonts is amateurish and looks like a ransom note</a:t>
            </a:r>
          </a:p>
          <a:p>
            <a:r>
              <a:rPr lang="en-US" dirty="0"/>
              <a:t>Using a single font is reasonable, especially for a webpage</a:t>
            </a:r>
          </a:p>
          <a:p>
            <a:r>
              <a:rPr lang="en-US" dirty="0"/>
              <a:t>Some designers prefer to </a:t>
            </a:r>
            <a:r>
              <a:rPr lang="en-US" b="1" dirty="0"/>
              <a:t>pair fonts</a:t>
            </a:r>
            <a:r>
              <a:rPr lang="en-US" dirty="0"/>
              <a:t>, using two distinct fonts, often one for headings and the other for text</a:t>
            </a:r>
          </a:p>
          <a:p>
            <a:pPr lvl="1"/>
            <a:r>
              <a:rPr lang="en-US" dirty="0"/>
              <a:t>An alternative is to use two very different weights of the same font</a:t>
            </a:r>
          </a:p>
          <a:p>
            <a:r>
              <a:rPr lang="en-US" dirty="0"/>
              <a:t>The fonts should be different enough that they are not confused</a:t>
            </a:r>
          </a:p>
          <a:p>
            <a:pPr lvl="1"/>
            <a:r>
              <a:rPr lang="en-US" dirty="0"/>
              <a:t>Ideally from different families</a:t>
            </a:r>
          </a:p>
          <a:p>
            <a:r>
              <a:rPr lang="en-US" dirty="0"/>
              <a:t>Serif for headings and sans serif for body is a good stand by</a:t>
            </a:r>
          </a:p>
          <a:p>
            <a:r>
              <a:rPr lang="en-US" dirty="0"/>
              <a:t>Sometimes the headings will be images of text rather than text</a:t>
            </a:r>
          </a:p>
        </p:txBody>
      </p:sp>
    </p:spTree>
    <p:extLst>
      <p:ext uri="{BB962C8B-B14F-4D97-AF65-F5344CB8AC3E}">
        <p14:creationId xmlns:p14="http://schemas.microsoft.com/office/powerpoint/2010/main" val="71096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font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Contrast is key</a:t>
            </a:r>
          </a:p>
          <a:p>
            <a:pPr lvl="1"/>
            <a:r>
              <a:rPr lang="en-US" dirty="0"/>
              <a:t>Easy with black text on white background or vice versa</a:t>
            </a:r>
          </a:p>
          <a:p>
            <a:pPr lvl="1"/>
            <a:r>
              <a:rPr lang="en-US" dirty="0"/>
              <a:t>If you are using colored fonts or backgrounds, how much contrast is there if you were to change to grayscale?</a:t>
            </a:r>
          </a:p>
          <a:p>
            <a:r>
              <a:rPr lang="en-US" dirty="0"/>
              <a:t>Size</a:t>
            </a:r>
          </a:p>
          <a:p>
            <a:pPr lvl="1"/>
            <a:r>
              <a:rPr lang="en-US" dirty="0"/>
              <a:t>Don't go too small!</a:t>
            </a:r>
          </a:p>
          <a:p>
            <a:pPr lvl="1"/>
            <a:r>
              <a:rPr lang="en-US" dirty="0"/>
              <a:t>10pt or 12px is the smallest your fonts should be</a:t>
            </a:r>
          </a:p>
          <a:p>
            <a:r>
              <a:rPr lang="en-US" dirty="0"/>
              <a:t>Hierarchy</a:t>
            </a:r>
          </a:p>
          <a:p>
            <a:pPr lvl="1"/>
            <a:r>
              <a:rPr lang="en-US" dirty="0"/>
              <a:t>Use different fonts or weights or styles for title, heading, and body text</a:t>
            </a:r>
          </a:p>
          <a:p>
            <a:pPr lvl="1"/>
            <a:r>
              <a:rPr lang="en-US" dirty="0"/>
              <a:t>Be consistent!</a:t>
            </a:r>
          </a:p>
          <a:p>
            <a:r>
              <a:rPr lang="en-US" dirty="0"/>
              <a:t>Negative space is important</a:t>
            </a:r>
          </a:p>
          <a:p>
            <a:pPr lvl="1"/>
            <a:r>
              <a:rPr lang="en-US" dirty="0"/>
              <a:t>Lets the eye rest</a:t>
            </a:r>
          </a:p>
          <a:p>
            <a:pPr lvl="1"/>
            <a:r>
              <a:rPr lang="en-US" dirty="0"/>
              <a:t>Keeps the content from running together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design </a:t>
            </a:r>
            <a:r>
              <a:rPr lang="en-US" dirty="0"/>
              <a:t>principles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Alignment and proximity</a:t>
            </a:r>
          </a:p>
          <a:p>
            <a:r>
              <a:rPr lang="en-US" dirty="0"/>
              <a:t>Balance</a:t>
            </a:r>
          </a:p>
          <a:p>
            <a:r>
              <a:rPr lang="en-US" dirty="0"/>
              <a:t>Consistency and repetition</a:t>
            </a:r>
          </a:p>
          <a:p>
            <a:r>
              <a:rPr lang="en-US" dirty="0"/>
              <a:t>Contrast and whitespace</a:t>
            </a:r>
          </a:p>
          <a:p>
            <a:r>
              <a:rPr lang="en-US" dirty="0"/>
              <a:t>Gestalt</a:t>
            </a:r>
          </a:p>
          <a:p>
            <a:r>
              <a:rPr lang="en-US" dirty="0"/>
              <a:t>Golden ratios</a:t>
            </a:r>
          </a:p>
        </p:txBody>
      </p:sp>
    </p:spTree>
    <p:extLst>
      <p:ext uri="{BB962C8B-B14F-4D97-AF65-F5344CB8AC3E}">
        <p14:creationId xmlns:p14="http://schemas.microsoft.com/office/powerpoint/2010/main" val="341947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Alignment and proximity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the images and text in your layout should follow some plan for alignment</a:t>
            </a:r>
          </a:p>
          <a:p>
            <a:pPr lvl="1"/>
            <a:r>
              <a:rPr lang="en-US" dirty="0"/>
              <a:t>Horizontal</a:t>
            </a:r>
          </a:p>
          <a:p>
            <a:pPr lvl="1"/>
            <a:r>
              <a:rPr lang="en-US" dirty="0"/>
              <a:t>Vertical</a:t>
            </a:r>
          </a:p>
          <a:p>
            <a:pPr lvl="1"/>
            <a:r>
              <a:rPr lang="en-US" dirty="0"/>
              <a:t>Edges aligned</a:t>
            </a:r>
          </a:p>
          <a:p>
            <a:pPr lvl="1"/>
            <a:r>
              <a:rPr lang="en-US" dirty="0"/>
              <a:t>Everything centered</a:t>
            </a:r>
          </a:p>
          <a:p>
            <a:pPr lvl="1"/>
            <a:r>
              <a:rPr lang="en-US" dirty="0"/>
              <a:t>"Visual" alignment</a:t>
            </a:r>
          </a:p>
          <a:p>
            <a:r>
              <a:rPr lang="en-US" dirty="0"/>
              <a:t>Unaligned items usually look sloppy</a:t>
            </a:r>
          </a:p>
          <a:p>
            <a:r>
              <a:rPr lang="en-US" dirty="0"/>
              <a:t>It's possible to break alignment for a dramatic effect</a:t>
            </a:r>
          </a:p>
          <a:p>
            <a:r>
              <a:rPr lang="en-US" dirty="0"/>
              <a:t>Items being close together suggests that they relate to each other</a:t>
            </a:r>
          </a:p>
        </p:txBody>
      </p:sp>
    </p:spTree>
    <p:extLst>
      <p:ext uri="{BB962C8B-B14F-4D97-AF65-F5344CB8AC3E}">
        <p14:creationId xmlns:p14="http://schemas.microsoft.com/office/powerpoint/2010/main" val="256840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>
            <a:spLocks noChangeAspect="1"/>
          </p:cNvSpPr>
          <p:nvPr/>
        </p:nvSpPr>
        <p:spPr>
          <a:xfrm>
            <a:off x="9844314" y="5410200"/>
            <a:ext cx="1219200" cy="121920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9996714" y="5537200"/>
            <a:ext cx="914400" cy="91440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0149114" y="5689600"/>
            <a:ext cx="609600" cy="609600"/>
          </a:xfrm>
          <a:prstGeom prst="ellipse">
            <a:avLst/>
          </a:prstGeom>
          <a:noFill/>
          <a:ln w="38100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8666"/>
            <a:ext cx="8458200" cy="4854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Evenly distribute text and graphics</a:t>
            </a:r>
          </a:p>
          <a:p>
            <a:r>
              <a:rPr lang="en-US" dirty="0"/>
              <a:t>Symmetrical balance divides things down the middle</a:t>
            </a:r>
          </a:p>
          <a:p>
            <a:r>
              <a:rPr lang="en-US" dirty="0"/>
              <a:t>Asymmetrical balance leans to one side to create emphasis or interest</a:t>
            </a:r>
          </a:p>
          <a:p>
            <a:pPr lvl="1"/>
            <a:r>
              <a:rPr lang="en-US" dirty="0"/>
              <a:t>Visual center is not always the center of the page</a:t>
            </a:r>
          </a:p>
          <a:p>
            <a:r>
              <a:rPr lang="en-US" dirty="0"/>
              <a:t>In radial balance, elements radiate from the middle</a:t>
            </a:r>
          </a:p>
          <a:p>
            <a:r>
              <a:rPr lang="en-US" dirty="0"/>
              <a:t>The rule of thirds suggests that a design can be made interesting by dividing the space into thirds such that important elements fall into only one of the three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601200" y="1905000"/>
            <a:ext cx="762000" cy="1295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15600" y="1905000"/>
            <a:ext cx="762000" cy="1295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601200" y="3657600"/>
            <a:ext cx="11430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744200" y="3657600"/>
            <a:ext cx="533400" cy="1295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301514" y="5842000"/>
            <a:ext cx="304800" cy="3048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5250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Symmetrical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25000" y="3276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Asymmetrical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25000" y="5029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Radial</a:t>
            </a:r>
          </a:p>
        </p:txBody>
      </p:sp>
    </p:spTree>
    <p:extLst>
      <p:ext uri="{BB962C8B-B14F-4D97-AF65-F5344CB8AC3E}">
        <p14:creationId xmlns:p14="http://schemas.microsoft.com/office/powerpoint/2010/main" val="266375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and repetition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Repetition is often a good thing in design</a:t>
            </a:r>
          </a:p>
          <a:p>
            <a:r>
              <a:rPr lang="en-US" dirty="0"/>
              <a:t>Use the same styles and fonts consistently for top level headings, body text, quotes, etc.</a:t>
            </a:r>
          </a:p>
          <a:p>
            <a:r>
              <a:rPr lang="en-US" dirty="0"/>
              <a:t>Use consistent layout for navigation bars and layout</a:t>
            </a:r>
          </a:p>
          <a:p>
            <a:r>
              <a:rPr lang="en-US" dirty="0"/>
              <a:t>Page numbers or copyright notices should be in the same place on each page</a:t>
            </a:r>
          </a:p>
          <a:p>
            <a:r>
              <a:rPr lang="en-US" dirty="0"/>
              <a:t>Repetition is comforting to readers</a:t>
            </a:r>
          </a:p>
          <a:p>
            <a:pPr lvl="1"/>
            <a:r>
              <a:rPr lang="en-US" dirty="0"/>
              <a:t>They will often complain if there is any change, even if the new design is an improvement</a:t>
            </a:r>
          </a:p>
        </p:txBody>
      </p:sp>
    </p:spTree>
    <p:extLst>
      <p:ext uri="{BB962C8B-B14F-4D97-AF65-F5344CB8AC3E}">
        <p14:creationId xmlns:p14="http://schemas.microsoft.com/office/powerpoint/2010/main" val="122990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loyno.edu/~zemmels/A201/lecture/visual_theory/images_gestalt/figure-ground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194" y="2209800"/>
            <a:ext cx="2995006" cy="3968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Gestalt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5344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Gestalt is the idea that the whole is different than the sum of its parts</a:t>
            </a:r>
          </a:p>
          <a:p>
            <a:r>
              <a:rPr lang="en-US" dirty="0"/>
              <a:t>Each individual part of a design can seem good on its own, but it might not fit together right</a:t>
            </a:r>
          </a:p>
          <a:p>
            <a:r>
              <a:rPr lang="en-US" dirty="0"/>
              <a:t>Think about figure and ground</a:t>
            </a:r>
          </a:p>
          <a:p>
            <a:r>
              <a:rPr lang="en-US" dirty="0"/>
              <a:t>Things that are incomplete are perceived as whole</a:t>
            </a:r>
          </a:p>
          <a:p>
            <a:r>
              <a:rPr lang="en-US" dirty="0"/>
              <a:t>Many of the guidelines about grouping similar items together or making things with similar functions look similar come from gestalt psychology</a:t>
            </a:r>
          </a:p>
        </p:txBody>
      </p:sp>
    </p:spTree>
    <p:extLst>
      <p:ext uri="{BB962C8B-B14F-4D97-AF65-F5344CB8AC3E}">
        <p14:creationId xmlns:p14="http://schemas.microsoft.com/office/powerpoint/2010/main" val="60994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Golden 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6106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golden ratio (or mean) is </a:t>
            </a:r>
            <a:r>
              <a:rPr lang="el-GR" b="1" i="1" dirty="0"/>
              <a:t>φ</a:t>
            </a:r>
            <a:r>
              <a:rPr lang="en-US" dirty="0"/>
              <a:t> (phi), approximately 1.61803398874989 and even more approximately 5:3</a:t>
            </a:r>
          </a:p>
          <a:p>
            <a:pPr lvl="1"/>
            <a:r>
              <a:rPr lang="en-US" dirty="0"/>
              <a:t>This value occurs in the closed-form solution of Fibonacci</a:t>
            </a:r>
          </a:p>
          <a:p>
            <a:r>
              <a:rPr lang="en-US" dirty="0"/>
              <a:t>This ratio occurs in nature and is considered to look pleasing in art and design</a:t>
            </a:r>
          </a:p>
          <a:p>
            <a:r>
              <a:rPr lang="en-US" dirty="0"/>
              <a:t>It comes from the relationship </a:t>
            </a:r>
            <a:r>
              <a:rPr lang="en-US" b="1" i="1" dirty="0"/>
              <a:t>a</a:t>
            </a:r>
            <a:r>
              <a:rPr lang="en-US" dirty="0"/>
              <a:t> + </a:t>
            </a:r>
            <a:r>
              <a:rPr lang="en-US" b="1" i="1" dirty="0"/>
              <a:t>b</a:t>
            </a:r>
            <a:r>
              <a:rPr lang="en-US" dirty="0"/>
              <a:t>:</a:t>
            </a:r>
            <a:r>
              <a:rPr lang="en-US" b="1" i="1" dirty="0"/>
              <a:t>a</a:t>
            </a:r>
            <a:r>
              <a:rPr lang="en-US" dirty="0"/>
              <a:t> as </a:t>
            </a:r>
            <a:r>
              <a:rPr lang="en-US" b="1" i="1" dirty="0"/>
              <a:t>a</a:t>
            </a:r>
            <a:r>
              <a:rPr lang="en-US" dirty="0"/>
              <a:t>:</a:t>
            </a:r>
            <a:r>
              <a:rPr lang="en-US" b="1" i="1" dirty="0"/>
              <a:t>b</a:t>
            </a:r>
          </a:p>
          <a:p>
            <a:r>
              <a:rPr lang="en-US" dirty="0"/>
              <a:t>This ratio is a good guideline for dividing up columns or organizing other layout</a:t>
            </a:r>
          </a:p>
        </p:txBody>
      </p:sp>
      <p:pic>
        <p:nvPicPr>
          <p:cNvPr id="5122" name="Picture 2" descr="File:SimilarGoldenRectangles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680" y="1615340"/>
            <a:ext cx="2227920" cy="204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personal.denison.edu/~karian/goldensection/images/Golden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406" y="3810000"/>
            <a:ext cx="2043684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36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A0DB-85F1-402A-81DF-E610BC79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Engineering Design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CB76A-20BB-446D-95FD-66B5ECC18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10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C3993-BCDA-4486-A1B4-52A0CAD83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engineering design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6982E13-3F6F-4182-9FAC-AFE9FCC82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Software engineering design</a:t>
            </a:r>
            <a:r>
              <a:rPr lang="en-US" dirty="0"/>
              <a:t> is designing programs, sub-systems, and their constituent parts</a:t>
            </a:r>
          </a:p>
          <a:p>
            <a:r>
              <a:rPr lang="en-US" dirty="0"/>
              <a:t>Product design and interface design specifies the external features of a product</a:t>
            </a:r>
          </a:p>
          <a:p>
            <a:r>
              <a:rPr lang="en-US" dirty="0"/>
              <a:t>Engineering design specifies the internal features</a:t>
            </a:r>
          </a:p>
          <a:p>
            <a:pPr lvl="1"/>
            <a:r>
              <a:rPr lang="en-US" dirty="0"/>
              <a:t>Making it work</a:t>
            </a:r>
          </a:p>
          <a:p>
            <a:r>
              <a:rPr lang="en-US" dirty="0"/>
              <a:t>When designing, it can be useful to make many different models showing different views of the system</a:t>
            </a:r>
          </a:p>
          <a:p>
            <a:pPr lvl="1"/>
            <a:r>
              <a:rPr lang="en-US" dirty="0"/>
              <a:t>Class diagrams breaking the system into its parts</a:t>
            </a:r>
          </a:p>
          <a:p>
            <a:pPr lvl="1"/>
            <a:r>
              <a:rPr lang="en-US" dirty="0"/>
              <a:t>State diagrams showing the states it can be in</a:t>
            </a:r>
          </a:p>
          <a:p>
            <a:pPr lvl="1"/>
            <a:r>
              <a:rPr lang="en-US" dirty="0"/>
              <a:t>Diagrams showing hardware and software interactions</a:t>
            </a:r>
          </a:p>
        </p:txBody>
      </p:sp>
    </p:spTree>
    <p:extLst>
      <p:ext uri="{BB962C8B-B14F-4D97-AF65-F5344CB8AC3E}">
        <p14:creationId xmlns:p14="http://schemas.microsoft.com/office/powerpoint/2010/main" val="256512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C901-0F07-491E-9C87-DEF30A8A1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design defects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1ACC7-0025-45B7-9B07-C1BB17BD7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number of approaches can be used to avoid design defects</a:t>
            </a:r>
          </a:p>
          <a:p>
            <a:r>
              <a:rPr lang="en-US" b="1" dirty="0"/>
              <a:t>Design principles:</a:t>
            </a:r>
            <a:r>
              <a:rPr lang="en-US" dirty="0"/>
              <a:t> Using a list of good principles helps you make good choices</a:t>
            </a:r>
          </a:p>
          <a:p>
            <a:r>
              <a:rPr lang="en-US" b="1" dirty="0"/>
              <a:t>Design notations:</a:t>
            </a:r>
            <a:r>
              <a:rPr lang="en-US" dirty="0"/>
              <a:t> Using good notations (often UML diagrams) helps designs be complete and consistent</a:t>
            </a:r>
          </a:p>
          <a:p>
            <a:r>
              <a:rPr lang="en-US" b="1" dirty="0"/>
              <a:t>Design processes:</a:t>
            </a:r>
            <a:r>
              <a:rPr lang="en-US" dirty="0"/>
              <a:t> Using established processes for designs helps avoid mistakes</a:t>
            </a:r>
          </a:p>
          <a:p>
            <a:r>
              <a:rPr lang="en-US" b="1" dirty="0"/>
              <a:t>Design patterns:</a:t>
            </a:r>
            <a:r>
              <a:rPr lang="en-US" dirty="0"/>
              <a:t> Using patterns, models designed to be imitated, reuses solutions that have worked in the past (and make design easier)</a:t>
            </a:r>
          </a:p>
        </p:txBody>
      </p:sp>
    </p:spTree>
    <p:extLst>
      <p:ext uri="{BB962C8B-B14F-4D97-AF65-F5344CB8AC3E}">
        <p14:creationId xmlns:p14="http://schemas.microsoft.com/office/powerpoint/2010/main" val="323939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1E65C-C77F-4445-BEF9-792391F0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6D43B-64B7-4C5D-8E66-B5BBECC79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previous slide was about </a:t>
            </a:r>
            <a:r>
              <a:rPr lang="en-US" i="1" dirty="0"/>
              <a:t>preventing</a:t>
            </a:r>
            <a:r>
              <a:rPr lang="en-US" dirty="0"/>
              <a:t> design defects</a:t>
            </a:r>
          </a:p>
          <a:p>
            <a:r>
              <a:rPr lang="en-US" dirty="0"/>
              <a:t>To </a:t>
            </a:r>
            <a:r>
              <a:rPr lang="en-US" i="1" dirty="0"/>
              <a:t>detect and remove</a:t>
            </a:r>
            <a:r>
              <a:rPr lang="en-US" dirty="0"/>
              <a:t> design defects, an effective technique is </a:t>
            </a:r>
            <a:r>
              <a:rPr lang="en-US" b="1" dirty="0"/>
              <a:t>active review</a:t>
            </a:r>
          </a:p>
          <a:p>
            <a:r>
              <a:rPr lang="en-US" dirty="0"/>
              <a:t>In an active review, experts answer questions about parts of the design</a:t>
            </a:r>
          </a:p>
          <a:p>
            <a:r>
              <a:rPr lang="en-US" dirty="0"/>
              <a:t>Active reviews have three phases:</a:t>
            </a:r>
          </a:p>
          <a:p>
            <a:pPr lvl="1"/>
            <a:r>
              <a:rPr lang="en-US" b="1" dirty="0"/>
              <a:t>Preparation:</a:t>
            </a:r>
            <a:r>
              <a:rPr lang="en-US" dirty="0"/>
              <a:t> Designers choose parts of the design they aren't happy with, choose experts to examine each part, and prepare questions for the experts</a:t>
            </a:r>
          </a:p>
          <a:p>
            <a:pPr lvl="1"/>
            <a:r>
              <a:rPr lang="en-US" b="1" dirty="0"/>
              <a:t>Performance:</a:t>
            </a:r>
            <a:r>
              <a:rPr lang="en-US" dirty="0"/>
              <a:t> Reviewers get the design and answer the questions</a:t>
            </a:r>
          </a:p>
          <a:p>
            <a:pPr lvl="1"/>
            <a:r>
              <a:rPr lang="en-US" b="1" dirty="0"/>
              <a:t>Complete:</a:t>
            </a:r>
            <a:r>
              <a:rPr lang="en-US" dirty="0"/>
              <a:t> Designers read the responses and update their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10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89824-2C3F-40EE-9DA1-FA8C0BA16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56FA8-9A43-4703-AB02-EF6E776F8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 with interface design, there are many software </a:t>
            </a:r>
            <a:r>
              <a:rPr lang="en-US" b="1" dirty="0"/>
              <a:t>design principles</a:t>
            </a:r>
            <a:r>
              <a:rPr lang="en-US" dirty="0"/>
              <a:t> that can help us evaluate the quality of a design</a:t>
            </a:r>
          </a:p>
          <a:p>
            <a:r>
              <a:rPr lang="en-US" dirty="0"/>
              <a:t>Some important design principles are:</a:t>
            </a:r>
          </a:p>
          <a:p>
            <a:pPr lvl="1"/>
            <a:r>
              <a:rPr lang="en-US" b="1" dirty="0"/>
              <a:t>Simplicity</a:t>
            </a:r>
          </a:p>
          <a:p>
            <a:pPr lvl="1"/>
            <a:r>
              <a:rPr lang="en-US" b="1" dirty="0"/>
              <a:t>Small modules</a:t>
            </a:r>
          </a:p>
          <a:p>
            <a:pPr lvl="1"/>
            <a:r>
              <a:rPr lang="en-US" b="1" dirty="0"/>
              <a:t>Information hiding</a:t>
            </a:r>
          </a:p>
          <a:p>
            <a:pPr lvl="1"/>
            <a:r>
              <a:rPr lang="en-US" b="1" dirty="0"/>
              <a:t>Minimize module coupling</a:t>
            </a:r>
          </a:p>
          <a:p>
            <a:pPr lvl="1"/>
            <a:r>
              <a:rPr lang="en-US" b="1" dirty="0"/>
              <a:t>Maximize module cohesion</a:t>
            </a:r>
          </a:p>
          <a:p>
            <a:r>
              <a:rPr lang="en-US" dirty="0"/>
              <a:t>In this context, </a:t>
            </a:r>
            <a:r>
              <a:rPr lang="en-US" b="1" dirty="0"/>
              <a:t>module</a:t>
            </a:r>
            <a:r>
              <a:rPr lang="en-US" dirty="0"/>
              <a:t> means any meaningful program unit</a:t>
            </a:r>
          </a:p>
          <a:p>
            <a:pPr lvl="1"/>
            <a:r>
              <a:rPr lang="en-US" dirty="0"/>
              <a:t>For OOP, classes or methods are usually considered modules</a:t>
            </a:r>
          </a:p>
          <a:p>
            <a:pPr lvl="1"/>
            <a:r>
              <a:rPr lang="en-US" dirty="0"/>
              <a:t>The definition is intentionally vague to cover many different languages</a:t>
            </a:r>
          </a:p>
          <a:p>
            <a:pPr lvl="1"/>
            <a:r>
              <a:rPr lang="en-US" dirty="0"/>
              <a:t>It does </a:t>
            </a:r>
            <a:r>
              <a:rPr lang="en-US" b="1" dirty="0"/>
              <a:t>not </a:t>
            </a:r>
            <a:r>
              <a:rPr lang="en-US" dirty="0"/>
              <a:t>mean Java modules (an organization level above packages in Java 9+)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7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4C896-8425-463A-8A0D-38619D5A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7D216-0230-49C8-A275-74079ABF0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3302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As with interface design, simpler designs are better</a:t>
            </a:r>
          </a:p>
          <a:p>
            <a:r>
              <a:rPr lang="en-US" dirty="0"/>
              <a:t>What is simplicity?</a:t>
            </a:r>
          </a:p>
          <a:p>
            <a:pPr lvl="1"/>
            <a:r>
              <a:rPr lang="en-US" dirty="0"/>
              <a:t>Fewer lines of code</a:t>
            </a:r>
          </a:p>
          <a:p>
            <a:pPr lvl="1"/>
            <a:r>
              <a:rPr lang="en-US" dirty="0"/>
              <a:t>Fewer control structures</a:t>
            </a:r>
          </a:p>
          <a:p>
            <a:pPr lvl="1"/>
            <a:r>
              <a:rPr lang="en-US" dirty="0"/>
              <a:t>Fewer connections between different parts</a:t>
            </a:r>
          </a:p>
          <a:p>
            <a:pPr lvl="1"/>
            <a:r>
              <a:rPr lang="en-US" dirty="0"/>
              <a:t>Fewer computations with different kinds of objects</a:t>
            </a:r>
          </a:p>
          <a:p>
            <a:r>
              <a:rPr lang="en-US" dirty="0"/>
              <a:t>A good rule of thumb is which design is easiest to understand</a:t>
            </a:r>
          </a:p>
          <a:p>
            <a:r>
              <a:rPr lang="en-US" dirty="0"/>
              <a:t>Simplicity is a good goal, but some important algorithms in computer science are necessarily complex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1E3ED4-BA6E-4BC9-BDFD-07CB03313F53}"/>
              </a:ext>
            </a:extLst>
          </p:cNvPr>
          <p:cNvSpPr/>
          <p:nvPr/>
        </p:nvSpPr>
        <p:spPr>
          <a:xfrm>
            <a:off x="609600" y="5181601"/>
            <a:ext cx="10972800" cy="13715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Everything should be made as simple as possible, but not simpler.</a:t>
            </a:r>
          </a:p>
          <a:p>
            <a:pPr algn="r"/>
            <a:r>
              <a:rPr lang="en-US" dirty="0"/>
              <a:t>-Attributed to Albert Einstein, who probably did not say it quite like that</a:t>
            </a:r>
          </a:p>
        </p:txBody>
      </p:sp>
    </p:spTree>
    <p:extLst>
      <p:ext uri="{BB962C8B-B14F-4D97-AF65-F5344CB8AC3E}">
        <p14:creationId xmlns:p14="http://schemas.microsoft.com/office/powerpoint/2010/main" val="356023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27ED2-7CB9-44C1-ABD7-F8C5B664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820C4-C9F3-4186-9839-A5388F9B9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Designs with small modules are better</a:t>
            </a:r>
          </a:p>
          <a:p>
            <a:r>
              <a:rPr lang="en-US" dirty="0"/>
              <a:t>Smaller modules are easier to read, to write, to understand, and to test</a:t>
            </a:r>
          </a:p>
          <a:p>
            <a:r>
              <a:rPr lang="en-US" dirty="0"/>
              <a:t>Miscellaneous guidelines:</a:t>
            </a:r>
          </a:p>
          <a:p>
            <a:pPr lvl="1"/>
            <a:r>
              <a:rPr lang="en-US" dirty="0"/>
              <a:t>Classes should have no more than a dozen operations (methods)</a:t>
            </a:r>
          </a:p>
          <a:p>
            <a:pPr lvl="1"/>
            <a:r>
              <a:rPr lang="en-US" dirty="0"/>
              <a:t>Classes should be no more than 500 lines long</a:t>
            </a:r>
          </a:p>
          <a:p>
            <a:pPr lvl="1"/>
            <a:r>
              <a:rPr lang="en-US" dirty="0"/>
              <a:t>Operations should be no more than 50 lines long</a:t>
            </a:r>
          </a:p>
          <a:p>
            <a:pPr lvl="1"/>
            <a:r>
              <a:rPr lang="en-US" dirty="0"/>
              <a:t>I have heard that you should be able to cover a method with your hand</a:t>
            </a:r>
          </a:p>
          <a:p>
            <a:r>
              <a:rPr lang="en-US" dirty="0"/>
              <a:t>Of course, it is often impossible to follow these guidelines</a:t>
            </a:r>
          </a:p>
        </p:txBody>
      </p:sp>
    </p:spTree>
    <p:extLst>
      <p:ext uri="{BB962C8B-B14F-4D97-AF65-F5344CB8AC3E}">
        <p14:creationId xmlns:p14="http://schemas.microsoft.com/office/powerpoint/2010/main" val="40353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D420-973E-45EE-AA9D-B98A42E4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hiding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993A7-9248-47CF-B74C-E7308CD31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Each module should shield the internal details of its operation from other modules</a:t>
            </a:r>
          </a:p>
          <a:p>
            <a:r>
              <a:rPr lang="en-US" dirty="0"/>
              <a:t>Declare variables with the smallest scope possible</a:t>
            </a:r>
          </a:p>
          <a:p>
            <a:r>
              <a:rPr lang="en-US" dirty="0"/>
              <a:t>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 (and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) keywords in OOP languages to hide data (and even methods) from outside classes</a:t>
            </a:r>
          </a:p>
          <a:p>
            <a:r>
              <a:rPr lang="en-US" dirty="0"/>
              <a:t>Advantages of information hiding:</a:t>
            </a:r>
          </a:p>
          <a:p>
            <a:pPr lvl="1"/>
            <a:r>
              <a:rPr lang="en-US" dirty="0"/>
              <a:t>Modules that hide their internals can change them without affecting </a:t>
            </a:r>
            <a:r>
              <a:rPr lang="en-US"/>
              <a:t>other things</a:t>
            </a:r>
            <a:endParaRPr lang="en-US" dirty="0"/>
          </a:p>
          <a:p>
            <a:pPr lvl="1"/>
            <a:r>
              <a:rPr lang="en-US" dirty="0"/>
              <a:t>Modules that hide information are easier to understand, test, and reuse because they stand on their own</a:t>
            </a:r>
          </a:p>
          <a:p>
            <a:pPr lvl="1"/>
            <a:r>
              <a:rPr lang="en-US" dirty="0"/>
              <a:t>Modules that hide information are more secure and less likely to be affected by outside errors</a:t>
            </a:r>
          </a:p>
          <a:p>
            <a:r>
              <a:rPr lang="en-US" dirty="0"/>
              <a:t>This is why we use mutators and accessors instead of making members public</a:t>
            </a:r>
          </a:p>
        </p:txBody>
      </p:sp>
    </p:spTree>
    <p:extLst>
      <p:ext uri="{BB962C8B-B14F-4D97-AF65-F5344CB8AC3E}">
        <p14:creationId xmlns:p14="http://schemas.microsoft.com/office/powerpoint/2010/main" val="426687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DA74-4016-4AEE-B794-D5BB9B221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Minimize module coupling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E7C04-B447-4050-8C73-59D3246A3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Module coupling</a:t>
            </a:r>
            <a:r>
              <a:rPr lang="en-US" dirty="0"/>
              <a:t> is the amount of connectivity between two modules</a:t>
            </a:r>
          </a:p>
          <a:p>
            <a:r>
              <a:rPr lang="en-US" dirty="0"/>
              <a:t>Modules can be coupled in the following ways:</a:t>
            </a:r>
          </a:p>
          <a:p>
            <a:pPr lvl="1"/>
            <a:r>
              <a:rPr lang="en-US" dirty="0"/>
              <a:t>One class is an ancestor of another class</a:t>
            </a:r>
          </a:p>
          <a:p>
            <a:pPr lvl="1"/>
            <a:r>
              <a:rPr lang="en-US" dirty="0"/>
              <a:t>One class has a member whose type is another class</a:t>
            </a:r>
          </a:p>
          <a:p>
            <a:pPr lvl="1"/>
            <a:r>
              <a:rPr lang="en-US" dirty="0"/>
              <a:t>One class has an operation (method) parameter whose type is another class</a:t>
            </a:r>
          </a:p>
          <a:p>
            <a:pPr lvl="1"/>
            <a:r>
              <a:rPr lang="en-US" dirty="0"/>
              <a:t>One operation calls an operation on another class</a:t>
            </a:r>
          </a:p>
          <a:p>
            <a:r>
              <a:rPr lang="en-US" dirty="0"/>
              <a:t>If there two modules have many of these couplings, we say that they are </a:t>
            </a:r>
            <a:r>
              <a:rPr lang="en-US" b="1" dirty="0"/>
              <a:t>strongly coupled</a:t>
            </a:r>
            <a:r>
              <a:rPr lang="en-US" dirty="0"/>
              <a:t> or </a:t>
            </a:r>
            <a:r>
              <a:rPr lang="en-US" b="1" dirty="0"/>
              <a:t>tightly coupled</a:t>
            </a:r>
          </a:p>
          <a:p>
            <a:r>
              <a:rPr lang="en-US" dirty="0"/>
              <a:t>When modules are strongly coupled, it's hard to use them independently and hard to change one without causing problems in the other</a:t>
            </a:r>
          </a:p>
          <a:p>
            <a:r>
              <a:rPr lang="en-US" dirty="0"/>
              <a:t>Try to write classes to be as general as possible instead of tied to a specific problem or set of classes</a:t>
            </a:r>
          </a:p>
          <a:p>
            <a:r>
              <a:rPr lang="en-US" dirty="0"/>
              <a:t>Using interfaces helps</a:t>
            </a:r>
          </a:p>
          <a:p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01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EC20A-3B6A-48E7-9B39-5C5E46A4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Maximize module cohesion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0AD06-771E-4E9F-A1EF-C91E0D949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Module cohesion</a:t>
            </a:r>
            <a:r>
              <a:rPr lang="en-US" dirty="0"/>
              <a:t> is how much the stuff in the module is related to the other stuff in the module</a:t>
            </a:r>
          </a:p>
          <a:p>
            <a:r>
              <a:rPr lang="en-US" dirty="0"/>
              <a:t>We want everything in a class to be closely related</a:t>
            </a:r>
          </a:p>
          <a:p>
            <a:r>
              <a:rPr lang="en-US" dirty="0"/>
              <a:t>It's best if a class keeps the smallest amount of information possible about other classes</a:t>
            </a:r>
          </a:p>
          <a:p>
            <a:r>
              <a:rPr lang="en-US" dirty="0"/>
              <a:t>More module cohesion usually leads to looser module coupling</a:t>
            </a:r>
          </a:p>
          <a:p>
            <a:r>
              <a:rPr lang="en-US" dirty="0"/>
              <a:t>Sometimes a module being hard to name suggests that its data or operations are not cohesive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4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A0569-E346-4E1A-B17D-31F19DD97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9A42B-8099-4384-80DB-84941615C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5192"/>
            <a:ext cx="7235451" cy="4625609"/>
          </a:xfrm>
        </p:spPr>
        <p:txBody>
          <a:bodyPr>
            <a:normAutofit/>
          </a:bodyPr>
          <a:lstStyle/>
          <a:p>
            <a:r>
              <a:rPr lang="en-US" dirty="0"/>
              <a:t>The design process is a microcosm of the larger software development process</a:t>
            </a:r>
          </a:p>
          <a:p>
            <a:r>
              <a:rPr lang="en-US" dirty="0"/>
              <a:t>The steps are analyzing the problem, proposing solutions (and looking up existing solutions to similar problems), and evaluating the solutions (perhaps combining different solutions) until a design is selected</a:t>
            </a: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61E3A44-2575-4C7A-A3B5-51F8D18ABF68}"/>
              </a:ext>
            </a:extLst>
          </p:cNvPr>
          <p:cNvSpPr/>
          <p:nvPr/>
        </p:nvSpPr>
        <p:spPr>
          <a:xfrm>
            <a:off x="9679854" y="1600200"/>
            <a:ext cx="1800225" cy="638171"/>
          </a:xfrm>
          <a:prstGeom prst="round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Analyze Design Problem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DA9D3-5D74-441E-90FE-920FFEB51B01}"/>
              </a:ext>
            </a:extLst>
          </p:cNvPr>
          <p:cNvSpPr/>
          <p:nvPr/>
        </p:nvSpPr>
        <p:spPr>
          <a:xfrm>
            <a:off x="7848600" y="1600200"/>
            <a:ext cx="1297854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Design Problem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092577C-FE03-4700-80AF-A97982F84EAA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9146454" y="1919286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DFF2F667-1BD0-44BB-8CB2-DB9C9E8F0981}"/>
              </a:ext>
            </a:extLst>
          </p:cNvPr>
          <p:cNvSpPr/>
          <p:nvPr/>
        </p:nvSpPr>
        <p:spPr>
          <a:xfrm>
            <a:off x="10424021" y="2438400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BA8B940-A764-4F7A-AFB2-EB3E6D67D8E9}"/>
              </a:ext>
            </a:extLst>
          </p:cNvPr>
          <p:cNvSpPr/>
          <p:nvPr/>
        </p:nvSpPr>
        <p:spPr>
          <a:xfrm>
            <a:off x="9676308" y="2895600"/>
            <a:ext cx="1800225" cy="638171"/>
          </a:xfrm>
          <a:prstGeom prst="round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Generate and Improve Candidate Designs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A12064B-73F8-4C97-A6A2-EFA4CD314090}"/>
              </a:ext>
            </a:extLst>
          </p:cNvPr>
          <p:cNvSpPr/>
          <p:nvPr/>
        </p:nvSpPr>
        <p:spPr>
          <a:xfrm>
            <a:off x="9676308" y="3733800"/>
            <a:ext cx="1800225" cy="6381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Evaluate Candidate Designs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E7B0ADC-1D88-46F8-BC77-3E754C869D66}"/>
              </a:ext>
            </a:extLst>
          </p:cNvPr>
          <p:cNvSpPr/>
          <p:nvPr/>
        </p:nvSpPr>
        <p:spPr>
          <a:xfrm>
            <a:off x="9676308" y="4619629"/>
            <a:ext cx="1800225" cy="63817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Select Design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176F1CC-13F8-4B2A-A4F8-E6F397103307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10576421" y="2743200"/>
            <a:ext cx="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BE75464-CB1B-4C02-8A1F-974C7CFD19B2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10576421" y="2238371"/>
            <a:ext cx="3546" cy="20002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5BBC5D0-D63C-456A-A549-6BD672B33077}"/>
              </a:ext>
            </a:extLst>
          </p:cNvPr>
          <p:cNvCxnSpPr>
            <a:cxnSpLocks/>
          </p:cNvCxnSpPr>
          <p:nvPr/>
        </p:nvCxnSpPr>
        <p:spPr>
          <a:xfrm>
            <a:off x="10576421" y="3533771"/>
            <a:ext cx="0" cy="200029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96FCB16-6F99-473C-BC54-A3A9C327DF73}"/>
              </a:ext>
            </a:extLst>
          </p:cNvPr>
          <p:cNvCxnSpPr>
            <a:cxnSpLocks/>
          </p:cNvCxnSpPr>
          <p:nvPr/>
        </p:nvCxnSpPr>
        <p:spPr>
          <a:xfrm>
            <a:off x="10576421" y="4371971"/>
            <a:ext cx="0" cy="24765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29880EAC-DBB6-4E65-8D13-1CEE409890CD}"/>
              </a:ext>
            </a:extLst>
          </p:cNvPr>
          <p:cNvSpPr/>
          <p:nvPr/>
        </p:nvSpPr>
        <p:spPr>
          <a:xfrm>
            <a:off x="10424021" y="5486400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369ED7-207F-4D4C-8872-1914F0362107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10576421" y="5257800"/>
            <a:ext cx="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21F889F-CA33-405E-8DDA-6B30B2D2B1D4}"/>
              </a:ext>
            </a:extLst>
          </p:cNvPr>
          <p:cNvSpPr/>
          <p:nvPr/>
        </p:nvSpPr>
        <p:spPr>
          <a:xfrm>
            <a:off x="7851058" y="6016397"/>
            <a:ext cx="1297854" cy="638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Design Specification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21CF69D-85F6-4F37-925E-7DF32E3D0DDF}"/>
              </a:ext>
            </a:extLst>
          </p:cNvPr>
          <p:cNvCxnSpPr>
            <a:cxnSpLocks/>
            <a:endCxn id="17" idx="3"/>
          </p:cNvCxnSpPr>
          <p:nvPr/>
        </p:nvCxnSpPr>
        <p:spPr>
          <a:xfrm flipH="1" flipV="1">
            <a:off x="9148912" y="6335483"/>
            <a:ext cx="527396" cy="340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41F51452-136B-4063-8F21-956E2EE3782F}"/>
              </a:ext>
            </a:extLst>
          </p:cNvPr>
          <p:cNvCxnSpPr>
            <a:cxnSpLocks/>
            <a:stCxn id="15" idx="3"/>
            <a:endCxn id="7" idx="3"/>
          </p:cNvCxnSpPr>
          <p:nvPr/>
        </p:nvCxnSpPr>
        <p:spPr>
          <a:xfrm flipV="1">
            <a:off x="10728821" y="2590800"/>
            <a:ext cx="12700" cy="3048000"/>
          </a:xfrm>
          <a:prstGeom prst="bentConnector3">
            <a:avLst>
              <a:gd name="adj1" fmla="val 9069906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B5F44CB-CA81-4E3D-8615-F86158D30322}"/>
              </a:ext>
            </a:extLst>
          </p:cNvPr>
          <p:cNvSpPr txBox="1"/>
          <p:nvPr/>
        </p:nvSpPr>
        <p:spPr>
          <a:xfrm>
            <a:off x="9111582" y="5715000"/>
            <a:ext cx="1800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Adequate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BC9C14-C8AC-414C-87C2-1021E741C1CD}"/>
              </a:ext>
            </a:extLst>
          </p:cNvPr>
          <p:cNvSpPr txBox="1"/>
          <p:nvPr/>
        </p:nvSpPr>
        <p:spPr>
          <a:xfrm>
            <a:off x="10424021" y="5334000"/>
            <a:ext cx="1800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Inadequate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E597F3D-E094-4D4E-A44E-797AC6BA7615}"/>
              </a:ext>
            </a:extLst>
          </p:cNvPr>
          <p:cNvSpPr/>
          <p:nvPr/>
        </p:nvSpPr>
        <p:spPr>
          <a:xfrm>
            <a:off x="9676308" y="6019800"/>
            <a:ext cx="1800225" cy="638171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500" kern="1200" dirty="0"/>
              <a:t>Finalize Design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EE65437-01F6-48FB-AE99-42843AF64B9D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10576421" y="5791200"/>
            <a:ext cx="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10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4D76D-1FC9-425F-9A3B-3583B21E3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E3DE7-2B5B-4C6D-BCC3-CDE9F69FE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3149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Architectural design</a:t>
            </a:r>
            <a:r>
              <a:rPr lang="en-US" dirty="0"/>
              <a:t> is specifying a program's major components</a:t>
            </a:r>
          </a:p>
          <a:p>
            <a:r>
              <a:rPr lang="en-US" dirty="0"/>
              <a:t>Architectural design is often modeled with a </a:t>
            </a:r>
            <a:r>
              <a:rPr lang="en-US" b="1" dirty="0"/>
              <a:t>box-and-line diagram</a:t>
            </a:r>
            <a:r>
              <a:rPr lang="en-US" dirty="0"/>
              <a:t> (also called a block diagram)</a:t>
            </a:r>
          </a:p>
          <a:p>
            <a:pPr lvl="1"/>
            <a:r>
              <a:rPr lang="en-US" dirty="0"/>
              <a:t>Components are boxes</a:t>
            </a:r>
          </a:p>
          <a:p>
            <a:pPr lvl="1"/>
            <a:r>
              <a:rPr lang="en-US" dirty="0"/>
              <a:t>Relationships or interactions between them are lines</a:t>
            </a:r>
          </a:p>
          <a:p>
            <a:pPr lvl="1"/>
            <a:r>
              <a:rPr lang="en-US" dirty="0"/>
              <a:t>Unlike UML diagrams, box-and-line diagrams have no standards</a:t>
            </a:r>
          </a:p>
          <a:p>
            <a:pPr lvl="1"/>
            <a:r>
              <a:rPr lang="en-US" dirty="0"/>
              <a:t>Draw them in a way that communicates your design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911ABF-D15A-4DA4-9824-250107E65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4500" y="1752600"/>
            <a:ext cx="5038900" cy="468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60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Principles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239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4DF3-D2D1-4F02-B3CE-47ABA0BE8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14979-F7D6-411D-8DA7-15A5D6E14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Architectural styles</a:t>
            </a:r>
            <a:r>
              <a:rPr lang="en-US" dirty="0"/>
              <a:t> are patterns that can be followed for architectures</a:t>
            </a:r>
          </a:p>
          <a:p>
            <a:pPr lvl="1"/>
            <a:r>
              <a:rPr lang="en-US" dirty="0"/>
              <a:t>Model-view-controller</a:t>
            </a:r>
          </a:p>
          <a:p>
            <a:pPr lvl="1"/>
            <a:r>
              <a:rPr lang="en-US" dirty="0"/>
              <a:t>Layered architecture</a:t>
            </a:r>
          </a:p>
          <a:p>
            <a:pPr lvl="1"/>
            <a:r>
              <a:rPr lang="en-US" dirty="0"/>
              <a:t>Repository architecture</a:t>
            </a:r>
          </a:p>
          <a:p>
            <a:pPr lvl="1"/>
            <a:r>
              <a:rPr lang="en-US" dirty="0"/>
              <a:t>Client-server architecture</a:t>
            </a:r>
          </a:p>
          <a:p>
            <a:pPr lvl="1"/>
            <a:r>
              <a:rPr lang="en-US" dirty="0"/>
              <a:t>Pipe and filter architecture</a:t>
            </a:r>
          </a:p>
          <a:p>
            <a:r>
              <a:rPr lang="en-US" dirty="0"/>
              <a:t>Architectural styles are the high-level analog of design patterns</a:t>
            </a:r>
          </a:p>
          <a:p>
            <a:r>
              <a:rPr lang="en-US" dirty="0"/>
              <a:t>These styles can be used for parts of your design or combined into hybrid styles</a:t>
            </a:r>
          </a:p>
        </p:txBody>
      </p:sp>
    </p:spTree>
    <p:extLst>
      <p:ext uri="{BB962C8B-B14F-4D97-AF65-F5344CB8AC3E}">
        <p14:creationId xmlns:p14="http://schemas.microsoft.com/office/powerpoint/2010/main" val="64367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Model-View-Controller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5715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Model-View-Controller</a:t>
            </a:r>
            <a:r>
              <a:rPr lang="en-US" dirty="0"/>
              <a:t> (MVC) style fits many kinds of web or GUI interactions</a:t>
            </a:r>
          </a:p>
          <a:p>
            <a:r>
              <a:rPr lang="en-US" dirty="0"/>
              <a:t>The </a:t>
            </a:r>
            <a:r>
              <a:rPr lang="en-US" b="1" dirty="0"/>
              <a:t>model</a:t>
            </a:r>
            <a:r>
              <a:rPr lang="en-US" dirty="0"/>
              <a:t> contains the data that is being represented, often in a database</a:t>
            </a:r>
          </a:p>
          <a:p>
            <a:r>
              <a:rPr lang="en-US" dirty="0"/>
              <a:t>The </a:t>
            </a:r>
            <a:r>
              <a:rPr lang="en-US" b="1" dirty="0"/>
              <a:t>view</a:t>
            </a:r>
            <a:r>
              <a:rPr lang="en-US" dirty="0"/>
              <a:t> is how the data is displayed</a:t>
            </a:r>
          </a:p>
          <a:p>
            <a:r>
              <a:rPr lang="en-US" dirty="0"/>
              <a:t>The </a:t>
            </a:r>
            <a:r>
              <a:rPr lang="en-US" b="1" dirty="0"/>
              <a:t>controller</a:t>
            </a:r>
            <a:r>
              <a:rPr lang="en-US" dirty="0"/>
              <a:t> is code that updates the model and selects which view to use</a:t>
            </a:r>
          </a:p>
          <a:p>
            <a:r>
              <a:rPr lang="en-US" dirty="0"/>
              <a:t>The Java Swing GUI system is built around MVC</a:t>
            </a:r>
          </a:p>
          <a:p>
            <a:r>
              <a:rPr lang="en-US" dirty="0"/>
              <a:t>Good: greater independence between data and how it's represented</a:t>
            </a:r>
          </a:p>
          <a:p>
            <a:r>
              <a:rPr lang="en-US" dirty="0"/>
              <a:t>Bad: additional complexity for simple models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2210682"/>
            <a:ext cx="5526502" cy="375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71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Layered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66294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Organize the system into layers</a:t>
            </a:r>
          </a:p>
          <a:p>
            <a:r>
              <a:rPr lang="en-US" dirty="0"/>
              <a:t>Each laye</a:t>
            </a:r>
            <a:r>
              <a:rPr lang="en-US" baseline="0" dirty="0"/>
              <a:t>r provides services to layers above it, with the lowest layer being the most fundamental operations</a:t>
            </a:r>
          </a:p>
          <a:p>
            <a:r>
              <a:rPr lang="en-US" baseline="0" dirty="0"/>
              <a:t>Layered styles work well when adding functionality on top of existing systems</a:t>
            </a:r>
          </a:p>
          <a:p>
            <a:r>
              <a:rPr lang="en-US" baseline="0" dirty="0"/>
              <a:t>Good: entire layers can be replaced as long as the interfaces are the same</a:t>
            </a:r>
          </a:p>
          <a:p>
            <a:r>
              <a:rPr lang="en-US" baseline="0" dirty="0"/>
              <a:t>Bad: it's hard to cleanly separate layers, and performance sometimes suffers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2279171"/>
            <a:ext cx="4655090" cy="335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93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Repository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0348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many components share a lot of data, a repository style might be appropriate</a:t>
            </a:r>
          </a:p>
          <a:p>
            <a:r>
              <a:rPr lang="en-US" dirty="0"/>
              <a:t>Components interact by updating the repository</a:t>
            </a:r>
          </a:p>
          <a:p>
            <a:r>
              <a:rPr lang="en-US" dirty="0"/>
              <a:t>This pattern is ideal when there is a lot of data stored for a long time</a:t>
            </a:r>
          </a:p>
          <a:p>
            <a:r>
              <a:rPr lang="en-US" dirty="0"/>
              <a:t>Good: components can be independent</a:t>
            </a:r>
          </a:p>
          <a:p>
            <a:r>
              <a:rPr lang="en-US" dirty="0"/>
              <a:t>Bad: the repository is a single point of failure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895" y="3505200"/>
            <a:ext cx="7074209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6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Client-server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Client-Server styles are used for distributed systems</a:t>
            </a:r>
          </a:p>
          <a:p>
            <a:r>
              <a:rPr lang="en-US" dirty="0"/>
              <a:t>Each server provides a separate service, and clients access those services</a:t>
            </a:r>
          </a:p>
          <a:p>
            <a:r>
              <a:rPr lang="en-US" dirty="0"/>
              <a:t>Good: work is distributed, and clients can access just what they need</a:t>
            </a:r>
          </a:p>
          <a:p>
            <a:r>
              <a:rPr lang="en-US" dirty="0"/>
              <a:t>Bad: each service is a single point of failure, and performance might be unpredictable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505200"/>
            <a:ext cx="5486400" cy="318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0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370" y="3868573"/>
            <a:ext cx="9165260" cy="27608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Pipe and filter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the pipe and filter style, data is passed from one component to the next</a:t>
            </a:r>
          </a:p>
          <a:p>
            <a:r>
              <a:rPr lang="en-US" dirty="0"/>
              <a:t>Each component transforms input into output</a:t>
            </a:r>
          </a:p>
          <a:p>
            <a:r>
              <a:rPr lang="en-US" dirty="0"/>
              <a:t>Good: easy to understand, matches business applications, and allows for component reuse</a:t>
            </a:r>
          </a:p>
          <a:p>
            <a:r>
              <a:rPr lang="en-US" dirty="0"/>
              <a:t>Bad: each component has to agree on formatting with its inputs and outputs</a:t>
            </a:r>
          </a:p>
        </p:txBody>
      </p:sp>
    </p:spTree>
    <p:extLst>
      <p:ext uri="{BB962C8B-B14F-4D97-AF65-F5344CB8AC3E}">
        <p14:creationId xmlns:p14="http://schemas.microsoft.com/office/powerpoint/2010/main" val="327346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EF1D3-1DE5-4661-A263-0AA32E905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A8813-44B4-4216-B9D8-161B9081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780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Non-functional requirements usually relate to properties of the whole system</a:t>
            </a:r>
          </a:p>
          <a:p>
            <a:r>
              <a:rPr lang="en-US" dirty="0"/>
              <a:t>They must be planned for at the architectural level</a:t>
            </a:r>
          </a:p>
          <a:p>
            <a:r>
              <a:rPr lang="en-US" dirty="0"/>
              <a:t>Strategies for architecture designers meeting performance requirements:</a:t>
            </a:r>
          </a:p>
          <a:p>
            <a:pPr lvl="1"/>
            <a:r>
              <a:rPr lang="en-US" b="1" dirty="0"/>
              <a:t>Use budgets:</a:t>
            </a:r>
            <a:r>
              <a:rPr lang="en-US" dirty="0"/>
              <a:t> Each component is assigned a limit on time, space, or energy so that everything stays within the overall limit</a:t>
            </a:r>
          </a:p>
          <a:p>
            <a:pPr lvl="1"/>
            <a:r>
              <a:rPr lang="en-US" b="1" dirty="0"/>
              <a:t>Choose appropriate styles:</a:t>
            </a:r>
            <a:r>
              <a:rPr lang="en-US" dirty="0"/>
              <a:t> Layered architectures with a lot of layers can be slow</a:t>
            </a:r>
          </a:p>
          <a:p>
            <a:pPr lvl="1"/>
            <a:r>
              <a:rPr lang="en-US" b="1" dirty="0"/>
              <a:t>Modify styles:</a:t>
            </a:r>
            <a:r>
              <a:rPr lang="en-US" dirty="0"/>
              <a:t> Basic styles can be changed a little, for example, allowing a low-level layer to talk directly to a high-level one</a:t>
            </a:r>
          </a:p>
          <a:p>
            <a:pPr lvl="1"/>
            <a:r>
              <a:rPr lang="en-US" b="1" dirty="0"/>
              <a:t>Emphasize simplicity:</a:t>
            </a:r>
            <a:r>
              <a:rPr lang="en-US" dirty="0"/>
              <a:t> Simple versions of components might be faster and use less memory than full-featured ones</a:t>
            </a:r>
          </a:p>
          <a:p>
            <a:pPr lvl="1"/>
            <a:r>
              <a:rPr lang="en-US" b="1" dirty="0"/>
              <a:t>Minimize synchronous interactions:</a:t>
            </a:r>
            <a:r>
              <a:rPr lang="en-US" dirty="0"/>
              <a:t> Synchronous interactions are ones where components have to wait for answers from other components</a:t>
            </a:r>
          </a:p>
        </p:txBody>
      </p:sp>
    </p:spTree>
    <p:extLst>
      <p:ext uri="{BB962C8B-B14F-4D97-AF65-F5344CB8AC3E}">
        <p14:creationId xmlns:p14="http://schemas.microsoft.com/office/powerpoint/2010/main" val="361622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C753-6D8E-4358-BC7E-291941CB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D95E4-4C5F-4C0E-9550-376303CF5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Reliability</a:t>
            </a:r>
            <a:r>
              <a:rPr lang="en-US" dirty="0"/>
              <a:t> is the probability that a product will behave as it should under normal conditions for a given period of time</a:t>
            </a:r>
          </a:p>
          <a:p>
            <a:r>
              <a:rPr lang="en-US" dirty="0"/>
              <a:t>Like performance, it must be planned for at the architectural level</a:t>
            </a:r>
          </a:p>
          <a:p>
            <a:r>
              <a:rPr lang="en-US" dirty="0"/>
              <a:t>Strategies for architecture designers meeting reliability requirements:</a:t>
            </a:r>
          </a:p>
          <a:p>
            <a:pPr lvl="1"/>
            <a:r>
              <a:rPr lang="en-US" b="1" dirty="0"/>
              <a:t>Choose appropriate styles:</a:t>
            </a:r>
            <a:r>
              <a:rPr lang="en-US" dirty="0"/>
              <a:t> For example, client-server is very reliable, as long as the server is reliable</a:t>
            </a:r>
          </a:p>
          <a:p>
            <a:pPr lvl="1"/>
            <a:r>
              <a:rPr lang="en-US" b="1" dirty="0"/>
              <a:t>Modify styles:</a:t>
            </a:r>
            <a:r>
              <a:rPr lang="en-US" dirty="0"/>
              <a:t> A client server model could add redundant servers</a:t>
            </a:r>
          </a:p>
          <a:p>
            <a:pPr lvl="1"/>
            <a:r>
              <a:rPr lang="en-US" b="1" dirty="0"/>
              <a:t>Control component interactions:</a:t>
            </a:r>
            <a:r>
              <a:rPr lang="en-US" dirty="0"/>
              <a:t> Interactions between components should only happen through explicit interfaces</a:t>
            </a:r>
          </a:p>
          <a:p>
            <a:pPr lvl="1"/>
            <a:r>
              <a:rPr lang="en-US" b="1" dirty="0"/>
              <a:t>Handle exceptions:</a:t>
            </a:r>
            <a:r>
              <a:rPr lang="en-US" dirty="0"/>
              <a:t> Plan how exceptions will be handled at the architectural level so that it's clear what parts of the system are responsible for recovering from which errors</a:t>
            </a:r>
          </a:p>
          <a:p>
            <a:pPr lvl="1"/>
            <a:r>
              <a:rPr lang="en-US" b="1" dirty="0"/>
              <a:t>Monitor system health:</a:t>
            </a:r>
            <a:r>
              <a:rPr lang="en-US" dirty="0"/>
              <a:t> Build in a component to check to see if other components have failed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66F2E-A6EB-4F55-A61E-4ACB27B12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8A825-181F-4789-9FCE-F399FEF383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395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29EB-B060-4EDC-BFB2-B447830BD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SAC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854DB-89C5-4623-B620-8687C6445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Design principles</a:t>
            </a:r>
            <a:r>
              <a:rPr lang="en-US" dirty="0"/>
              <a:t> favor certain characteristics to make a design better</a:t>
            </a:r>
          </a:p>
          <a:p>
            <a:r>
              <a:rPr lang="en-US" dirty="0"/>
              <a:t>SAC principles are three general interaction design principles</a:t>
            </a:r>
          </a:p>
          <a:p>
            <a:r>
              <a:rPr lang="en-US" b="1" dirty="0"/>
              <a:t>Simplicity</a:t>
            </a:r>
          </a:p>
          <a:p>
            <a:pPr lvl="1"/>
            <a:r>
              <a:rPr lang="en-US" dirty="0"/>
              <a:t>Simple designs are better</a:t>
            </a:r>
          </a:p>
          <a:p>
            <a:pPr lvl="1"/>
            <a:r>
              <a:rPr lang="en-US" dirty="0"/>
              <a:t>Lots of options are confusing for the user</a:t>
            </a:r>
          </a:p>
          <a:p>
            <a:pPr lvl="1"/>
            <a:r>
              <a:rPr lang="en-US" dirty="0"/>
              <a:t>It's better to make commonly used options easy and require a little more work for unusual options</a:t>
            </a:r>
          </a:p>
          <a:p>
            <a:r>
              <a:rPr lang="en-US" b="1" dirty="0"/>
              <a:t>Accessibility</a:t>
            </a:r>
          </a:p>
          <a:p>
            <a:pPr lvl="1"/>
            <a:r>
              <a:rPr lang="en-US" dirty="0"/>
              <a:t>Designs that can be used be more people are better</a:t>
            </a:r>
          </a:p>
          <a:p>
            <a:pPr lvl="1"/>
            <a:r>
              <a:rPr lang="en-US" dirty="0"/>
              <a:t>Considerations: color blindness, things too small to see or interact with</a:t>
            </a:r>
          </a:p>
          <a:p>
            <a:r>
              <a:rPr lang="en-US" b="1" dirty="0"/>
              <a:t>Consistency</a:t>
            </a:r>
          </a:p>
          <a:p>
            <a:pPr lvl="1"/>
            <a:r>
              <a:rPr lang="en-US" dirty="0"/>
              <a:t>Designs that present data in similar ways are better</a:t>
            </a:r>
          </a:p>
          <a:p>
            <a:pPr lvl="1"/>
            <a:r>
              <a:rPr lang="en-US" dirty="0"/>
              <a:t>Example: use consistent navigation controls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8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Detailed design</a:t>
            </a:r>
          </a:p>
          <a:p>
            <a:r>
              <a:rPr lang="en-US" dirty="0"/>
              <a:t>Design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Keep reading Chapter 7: Software Engineering Design </a:t>
            </a:r>
            <a:r>
              <a:rPr lang="en-US"/>
              <a:t>for Monday</a:t>
            </a:r>
            <a:endParaRPr lang="en-US" dirty="0"/>
          </a:p>
          <a:p>
            <a:r>
              <a:rPr lang="en-US" dirty="0"/>
              <a:t>Keep working on the draft of Project 2</a:t>
            </a:r>
          </a:p>
          <a:p>
            <a:pPr lvl="1"/>
            <a:r>
              <a:rPr lang="en-US" dirty="0"/>
              <a:t>Due Friday of next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A13B9-37FA-4652-A57A-0F581951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558A-8529-46EE-BCB4-7BF78DD4E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CAP principles are focused on appearance</a:t>
            </a:r>
          </a:p>
          <a:p>
            <a:r>
              <a:rPr lang="en-US" b="1" dirty="0"/>
              <a:t>Contrast</a:t>
            </a:r>
          </a:p>
          <a:p>
            <a:pPr lvl="1"/>
            <a:r>
              <a:rPr lang="en-US" dirty="0"/>
              <a:t>Designs that make different things obviously different are better</a:t>
            </a:r>
          </a:p>
          <a:p>
            <a:pPr lvl="1"/>
            <a:r>
              <a:rPr lang="en-US" dirty="0"/>
              <a:t>Example: italics and bold</a:t>
            </a:r>
          </a:p>
          <a:p>
            <a:pPr lvl="1"/>
            <a:r>
              <a:rPr lang="en-US" dirty="0"/>
              <a:t>Example: font size to distinguish headings from text</a:t>
            </a:r>
          </a:p>
          <a:p>
            <a:r>
              <a:rPr lang="en-US" b="1" dirty="0"/>
              <a:t>Alignment</a:t>
            </a:r>
          </a:p>
          <a:p>
            <a:pPr lvl="1"/>
            <a:r>
              <a:rPr lang="en-US" dirty="0"/>
              <a:t>Designs that line up on a grid are better</a:t>
            </a:r>
          </a:p>
          <a:p>
            <a:pPr lvl="1"/>
            <a:r>
              <a:rPr lang="en-US" dirty="0"/>
              <a:t>Indentation is useful</a:t>
            </a:r>
          </a:p>
          <a:p>
            <a:r>
              <a:rPr lang="en-US" b="1" dirty="0"/>
              <a:t>Proximity</a:t>
            </a:r>
          </a:p>
          <a:p>
            <a:pPr lvl="1"/>
            <a:r>
              <a:rPr lang="en-US" dirty="0"/>
              <a:t>Designs that group related things together are better</a:t>
            </a:r>
          </a:p>
        </p:txBody>
      </p:sp>
    </p:spTree>
    <p:extLst>
      <p:ext uri="{BB962C8B-B14F-4D97-AF65-F5344CB8AC3E}">
        <p14:creationId xmlns:p14="http://schemas.microsoft.com/office/powerpoint/2010/main" val="262545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47F8-22B6-4AEE-A8F9-7B5C83FEB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FeVER</a:t>
            </a:r>
            <a:r>
              <a:rPr lang="en-US" dirty="0"/>
              <a:t>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4854B-A29B-4EE8-B51B-7FFFEEF2B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FeVER</a:t>
            </a:r>
            <a:r>
              <a:rPr lang="en-US" dirty="0"/>
              <a:t> principles are about behavior</a:t>
            </a:r>
          </a:p>
          <a:p>
            <a:r>
              <a:rPr lang="en-US" b="1" dirty="0"/>
              <a:t>Feedback</a:t>
            </a:r>
          </a:p>
          <a:p>
            <a:pPr lvl="1"/>
            <a:r>
              <a:rPr lang="en-US" dirty="0"/>
              <a:t>Designs that acknowledge user actions are better</a:t>
            </a:r>
          </a:p>
          <a:p>
            <a:pPr lvl="1"/>
            <a:r>
              <a:rPr lang="en-US" dirty="0"/>
              <a:t>Otherwise, how do you know if what you're doing has an effect?</a:t>
            </a:r>
          </a:p>
          <a:p>
            <a:r>
              <a:rPr lang="en-US" b="1" dirty="0"/>
              <a:t>Visibility</a:t>
            </a:r>
          </a:p>
          <a:p>
            <a:pPr lvl="1"/>
            <a:r>
              <a:rPr lang="en-US" dirty="0"/>
              <a:t>Designs that display their state and available operations are better</a:t>
            </a:r>
          </a:p>
          <a:p>
            <a:pPr lvl="1"/>
            <a:r>
              <a:rPr lang="en-US" dirty="0"/>
              <a:t>Are we in Arm Bomb or Disarm Bomb mode?</a:t>
            </a:r>
          </a:p>
          <a:p>
            <a:r>
              <a:rPr lang="en-US" b="1" dirty="0"/>
              <a:t>Error Prevention and Recovery</a:t>
            </a:r>
          </a:p>
          <a:p>
            <a:pPr lvl="1"/>
            <a:r>
              <a:rPr lang="en-US" dirty="0"/>
              <a:t>Designs that prevent user errors and allow error recovery are better</a:t>
            </a:r>
          </a:p>
          <a:p>
            <a:pPr lvl="1"/>
            <a:r>
              <a:rPr lang="en-US" dirty="0"/>
              <a:t>Prevention example: disable buttons that shouldn't be pressed</a:t>
            </a:r>
          </a:p>
          <a:p>
            <a:pPr lvl="1"/>
            <a:r>
              <a:rPr lang="en-US" dirty="0"/>
              <a:t>Recovery example: allow undo or ask "Are you sure?" before doing something dangerous</a:t>
            </a:r>
          </a:p>
        </p:txBody>
      </p:sp>
    </p:spTree>
    <p:extLst>
      <p:ext uri="{BB962C8B-B14F-4D97-AF65-F5344CB8AC3E}">
        <p14:creationId xmlns:p14="http://schemas.microsoft.com/office/powerpoint/2010/main" val="296253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Design Tips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6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40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4892</TotalTime>
  <Words>2824</Words>
  <Application>Microsoft Office PowerPoint</Application>
  <PresentationFormat>Widescreen</PresentationFormat>
  <Paragraphs>344</Paragraphs>
  <Slides>51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Calibri</vt:lpstr>
      <vt:lpstr>Corbel</vt:lpstr>
      <vt:lpstr>Courier New</vt:lpstr>
      <vt:lpstr>Times New Roman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Design Principles</vt:lpstr>
      <vt:lpstr>SAC principles</vt:lpstr>
      <vt:lpstr>CAP principles</vt:lpstr>
      <vt:lpstr>FeVER principles</vt:lpstr>
      <vt:lpstr>Visual Design Tips</vt:lpstr>
      <vt:lpstr>Color</vt:lpstr>
      <vt:lpstr>Color terminology</vt:lpstr>
      <vt:lpstr>Colors and psychological impact</vt:lpstr>
      <vt:lpstr>Backgrounds</vt:lpstr>
      <vt:lpstr>Identity</vt:lpstr>
      <vt:lpstr>PowerPoint Presentation</vt:lpstr>
      <vt:lpstr>Color tools</vt:lpstr>
      <vt:lpstr>Typefaces</vt:lpstr>
      <vt:lpstr>Two major classes of fonts</vt:lpstr>
      <vt:lpstr>Picking a font</vt:lpstr>
      <vt:lpstr>Typography for readability</vt:lpstr>
      <vt:lpstr>Pairing fonts</vt:lpstr>
      <vt:lpstr>Other font guidelines</vt:lpstr>
      <vt:lpstr>More design principles</vt:lpstr>
      <vt:lpstr>Alignment and proximity</vt:lpstr>
      <vt:lpstr>Balance</vt:lpstr>
      <vt:lpstr>Consistency and repetition</vt:lpstr>
      <vt:lpstr>Gestalt</vt:lpstr>
      <vt:lpstr>Golden ratio</vt:lpstr>
      <vt:lpstr>Software Engineering Design</vt:lpstr>
      <vt:lpstr>Software engineering design</vt:lpstr>
      <vt:lpstr>Preventing design defects</vt:lpstr>
      <vt:lpstr>Active review</vt:lpstr>
      <vt:lpstr>Design principles</vt:lpstr>
      <vt:lpstr>Simplicity</vt:lpstr>
      <vt:lpstr>Small modules</vt:lpstr>
      <vt:lpstr>Information hiding</vt:lpstr>
      <vt:lpstr>Minimize module coupling</vt:lpstr>
      <vt:lpstr>Maximize module cohesion</vt:lpstr>
      <vt:lpstr>Design process</vt:lpstr>
      <vt:lpstr>Architectural design</vt:lpstr>
      <vt:lpstr>Architectural styles</vt:lpstr>
      <vt:lpstr>Model-View-Controller</vt:lpstr>
      <vt:lpstr>Layered style</vt:lpstr>
      <vt:lpstr>Repository style</vt:lpstr>
      <vt:lpstr>Client-server architecture</vt:lpstr>
      <vt:lpstr>Pipe and filter style</vt:lpstr>
      <vt:lpstr>Performance goals</vt:lpstr>
      <vt:lpstr>Reliability goals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516</cp:revision>
  <dcterms:created xsi:type="dcterms:W3CDTF">2009-08-24T20:26:10Z</dcterms:created>
  <dcterms:modified xsi:type="dcterms:W3CDTF">2024-10-02T19:39:47Z</dcterms:modified>
</cp:coreProperties>
</file>